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8"/>
  </p:notesMasterIdLst>
  <p:handoutMasterIdLst>
    <p:handoutMasterId r:id="rId199"/>
  </p:handoutMasterIdLst>
  <p:sldIdLst>
    <p:sldId id="617" r:id="rId2"/>
    <p:sldId id="824" r:id="rId3"/>
    <p:sldId id="825" r:id="rId4"/>
    <p:sldId id="826" r:id="rId5"/>
    <p:sldId id="831" r:id="rId6"/>
    <p:sldId id="649" r:id="rId7"/>
    <p:sldId id="618" r:id="rId8"/>
    <p:sldId id="619" r:id="rId9"/>
    <p:sldId id="819" r:id="rId10"/>
    <p:sldId id="820" r:id="rId11"/>
    <p:sldId id="821" r:id="rId12"/>
    <p:sldId id="822" r:id="rId13"/>
    <p:sldId id="650" r:id="rId14"/>
    <p:sldId id="765" r:id="rId15"/>
    <p:sldId id="777" r:id="rId16"/>
    <p:sldId id="775" r:id="rId17"/>
    <p:sldId id="776" r:id="rId18"/>
    <p:sldId id="778" r:id="rId19"/>
    <p:sldId id="780" r:id="rId20"/>
    <p:sldId id="779" r:id="rId21"/>
    <p:sldId id="828" r:id="rId22"/>
    <p:sldId id="620" r:id="rId23"/>
    <p:sldId id="827" r:id="rId24"/>
    <p:sldId id="656" r:id="rId25"/>
    <p:sldId id="657" r:id="rId26"/>
    <p:sldId id="658" r:id="rId27"/>
    <p:sldId id="662" r:id="rId28"/>
    <p:sldId id="659" r:id="rId29"/>
    <p:sldId id="660" r:id="rId30"/>
    <p:sldId id="661" r:id="rId31"/>
    <p:sldId id="663" r:id="rId32"/>
    <p:sldId id="668"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781" r:id="rId59"/>
    <p:sldId id="782" r:id="rId60"/>
    <p:sldId id="783" r:id="rId61"/>
    <p:sldId id="784" r:id="rId62"/>
    <p:sldId id="785" r:id="rId63"/>
    <p:sldId id="786" r:id="rId64"/>
    <p:sldId id="787" r:id="rId65"/>
    <p:sldId id="788" r:id="rId66"/>
    <p:sldId id="789" r:id="rId67"/>
    <p:sldId id="815" r:id="rId68"/>
    <p:sldId id="795" r:id="rId69"/>
    <p:sldId id="816" r:id="rId70"/>
    <p:sldId id="796" r:id="rId71"/>
    <p:sldId id="817" r:id="rId72"/>
    <p:sldId id="802" r:id="rId73"/>
    <p:sldId id="803" r:id="rId74"/>
    <p:sldId id="804" r:id="rId75"/>
    <p:sldId id="805" r:id="rId76"/>
    <p:sldId id="806" r:id="rId77"/>
    <p:sldId id="807" r:id="rId78"/>
    <p:sldId id="808" r:id="rId79"/>
    <p:sldId id="818" r:id="rId80"/>
    <p:sldId id="809" r:id="rId81"/>
    <p:sldId id="810" r:id="rId82"/>
    <p:sldId id="811" r:id="rId83"/>
    <p:sldId id="812" r:id="rId84"/>
    <p:sldId id="813" r:id="rId85"/>
    <p:sldId id="814" r:id="rId86"/>
    <p:sldId id="651" r:id="rId87"/>
    <p:sldId id="621" r:id="rId88"/>
    <p:sldId id="690" r:id="rId89"/>
    <p:sldId id="691" r:id="rId90"/>
    <p:sldId id="624" r:id="rId91"/>
    <p:sldId id="625" r:id="rId92"/>
    <p:sldId id="626" r:id="rId93"/>
    <p:sldId id="627" r:id="rId94"/>
    <p:sldId id="628" r:id="rId95"/>
    <p:sldId id="630" r:id="rId96"/>
    <p:sldId id="692" r:id="rId97"/>
    <p:sldId id="631" r:id="rId98"/>
    <p:sldId id="632" r:id="rId99"/>
    <p:sldId id="693" r:id="rId100"/>
    <p:sldId id="724" r:id="rId101"/>
    <p:sldId id="652" r:id="rId102"/>
    <p:sldId id="633" r:id="rId103"/>
    <p:sldId id="634" r:id="rId104"/>
    <p:sldId id="635" r:id="rId105"/>
    <p:sldId id="636" r:id="rId106"/>
    <p:sldId id="637" r:id="rId107"/>
    <p:sldId id="638" r:id="rId108"/>
    <p:sldId id="639" r:id="rId109"/>
    <p:sldId id="640" r:id="rId110"/>
    <p:sldId id="694" r:id="rId111"/>
    <p:sldId id="695" r:id="rId112"/>
    <p:sldId id="696" r:id="rId113"/>
    <p:sldId id="713" r:id="rId114"/>
    <p:sldId id="697" r:id="rId115"/>
    <p:sldId id="698" r:id="rId116"/>
    <p:sldId id="714" r:id="rId117"/>
    <p:sldId id="715" r:id="rId118"/>
    <p:sldId id="716" r:id="rId119"/>
    <p:sldId id="707" r:id="rId120"/>
    <p:sldId id="708" r:id="rId121"/>
    <p:sldId id="709" r:id="rId122"/>
    <p:sldId id="710" r:id="rId123"/>
    <p:sldId id="711" r:id="rId124"/>
    <p:sldId id="712" r:id="rId125"/>
    <p:sldId id="704" r:id="rId126"/>
    <p:sldId id="699" r:id="rId127"/>
    <p:sldId id="701" r:id="rId128"/>
    <p:sldId id="702" r:id="rId129"/>
    <p:sldId id="700" r:id="rId130"/>
    <p:sldId id="703" r:id="rId131"/>
    <p:sldId id="706" r:id="rId132"/>
    <p:sldId id="717" r:id="rId133"/>
    <p:sldId id="718" r:id="rId134"/>
    <p:sldId id="719" r:id="rId135"/>
    <p:sldId id="653" r:id="rId136"/>
    <p:sldId id="641" r:id="rId137"/>
    <p:sldId id="642" r:id="rId138"/>
    <p:sldId id="643" r:id="rId139"/>
    <p:sldId id="720" r:id="rId140"/>
    <p:sldId id="721" r:id="rId141"/>
    <p:sldId id="722" r:id="rId142"/>
    <p:sldId id="830" r:id="rId143"/>
    <p:sldId id="644" r:id="rId144"/>
    <p:sldId id="723" r:id="rId145"/>
    <p:sldId id="645" r:id="rId146"/>
    <p:sldId id="646" r:id="rId147"/>
    <p:sldId id="647" r:id="rId148"/>
    <p:sldId id="648" r:id="rId149"/>
    <p:sldId id="725" r:id="rId150"/>
    <p:sldId id="726" r:id="rId151"/>
    <p:sldId id="727" r:id="rId152"/>
    <p:sldId id="732" r:id="rId153"/>
    <p:sldId id="736" r:id="rId154"/>
    <p:sldId id="733" r:id="rId155"/>
    <p:sldId id="734" r:id="rId156"/>
    <p:sldId id="735" r:id="rId157"/>
    <p:sldId id="829" r:id="rId158"/>
    <p:sldId id="728" r:id="rId159"/>
    <p:sldId id="729" r:id="rId160"/>
    <p:sldId id="730" r:id="rId161"/>
    <p:sldId id="731" r:id="rId162"/>
    <p:sldId id="737" r:id="rId163"/>
    <p:sldId id="738" r:id="rId164"/>
    <p:sldId id="739" r:id="rId165"/>
    <p:sldId id="755" r:id="rId166"/>
    <p:sldId id="756" r:id="rId167"/>
    <p:sldId id="742" r:id="rId168"/>
    <p:sldId id="655" r:id="rId169"/>
    <p:sldId id="740" r:id="rId170"/>
    <p:sldId id="741" r:id="rId171"/>
    <p:sldId id="743" r:id="rId172"/>
    <p:sldId id="744" r:id="rId173"/>
    <p:sldId id="745" r:id="rId174"/>
    <p:sldId id="746" r:id="rId175"/>
    <p:sldId id="747" r:id="rId176"/>
    <p:sldId id="748" r:id="rId177"/>
    <p:sldId id="749" r:id="rId178"/>
    <p:sldId id="750" r:id="rId179"/>
    <p:sldId id="751" r:id="rId180"/>
    <p:sldId id="752" r:id="rId181"/>
    <p:sldId id="763" r:id="rId182"/>
    <p:sldId id="753" r:id="rId183"/>
    <p:sldId id="754" r:id="rId184"/>
    <p:sldId id="823" r:id="rId185"/>
    <p:sldId id="758" r:id="rId186"/>
    <p:sldId id="759" r:id="rId187"/>
    <p:sldId id="760" r:id="rId188"/>
    <p:sldId id="762" r:id="rId189"/>
    <p:sldId id="761" r:id="rId190"/>
    <p:sldId id="764" r:id="rId191"/>
    <p:sldId id="766" r:id="rId192"/>
    <p:sldId id="767" r:id="rId193"/>
    <p:sldId id="768" r:id="rId194"/>
    <p:sldId id="773" r:id="rId195"/>
    <p:sldId id="772" r:id="rId196"/>
    <p:sldId id="770" r:id="rId197"/>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FF"/>
    <a:srgbClr val="FFFFCC"/>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5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2020/12/25</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2020/12/25</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2020/12/25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2020/12/25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2020/12/25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2020/12/25</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2020/12/25</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2020/12/25</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2020/12/25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2020/12/25</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49.WMF"/><Relationship Id="rId4" Type="http://schemas.openxmlformats.org/officeDocument/2006/relationships/image" Target="../media/image118.W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a:t>
            </a:r>
            <a:r>
              <a:rPr lang="ja-JP" altLang="en-US" sz="4800" b="1" dirty="0" smtClean="0">
                <a:latin typeface="+mn-ea"/>
              </a:rPr>
              <a:t>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4174391"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beta7preview8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2598290"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3217057"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2020/12/27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a:t>
            </a:r>
            <a:r>
              <a:rPr lang="ja-JP" altLang="en-US" sz="1600" dirty="0" smtClean="0"/>
              <a:t>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a:t>
            </a:r>
            <a:r>
              <a:rPr kumimoji="1" lang="en-US" altLang="ja-JP" dirty="0" smtClean="0"/>
              <a:t>.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kumimoji="1" lang="en-US" altLang="ja-JP" sz="3200" dirty="0" smtClean="0"/>
              <a:t>.</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a:t>
            </a:r>
            <a:r>
              <a:rPr kumimoji="1" lang="en-US" altLang="ja-JP" sz="3600" dirty="0" smtClean="0"/>
              <a:t>.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https://thintele:MikakaNet2020@github.com/IPA-CyberLab/IPA-DN-ThinApps-Private.git --recursive -b </a:t>
            </a:r>
            <a:r>
              <a:rPr lang="en-US" altLang="ja-JP" dirty="0" smtClean="0">
                <a:solidFill>
                  <a:schemeClr val="bg1"/>
                </a:solidFill>
                <a:latin typeface="Consolas" panose="020B0609020204030204" pitchFamily="49" charset="0"/>
              </a:rPr>
              <a:t>beta7preview8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a:t>
            </a:r>
            <a:r>
              <a:rPr lang="ja-JP" altLang="en-US" sz="2000" dirty="0" smtClean="0"/>
              <a:t>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a:t>
            </a:r>
            <a:r>
              <a:rPr lang="ja-JP" altLang="en-US" sz="2000" dirty="0" smtClean="0"/>
              <a:t>置き換える</a:t>
            </a:r>
            <a:r>
              <a:rPr lang="ja-JP" altLang="en-US" sz="2000" dirty="0" smtClean="0"/>
              <a:t>。</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a:t>
            </a:r>
            <a:r>
              <a:rPr kumimoji="1" lang="en-US" altLang="ja-JP" dirty="0" smtClean="0"/>
              <a:t>.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a:t>
            </a:r>
            <a:r>
              <a:rPr kumimoji="1" lang="ja-JP" altLang="en-US" dirty="0" smtClean="0"/>
              <a:t>いるコントローラおよび中継</a:t>
            </a:r>
            <a:r>
              <a:rPr kumimoji="1" lang="ja-JP" altLang="en-US" dirty="0" smtClean="0"/>
              <a:t>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a:t>
            </a:r>
            <a:r>
              <a:rPr kumimoji="1" lang="en-US" altLang="ja-JP" sz="2800" dirty="0" smtClean="0"/>
              <a:t>. </a:t>
            </a:r>
            <a:r>
              <a:rPr kumimoji="1" lang="ja-JP" altLang="en-US" sz="2800" dirty="0" smtClean="0"/>
              <a:t>生成された</a:t>
            </a:r>
            <a:r>
              <a:rPr kumimoji="1" lang="ja-JP" altLang="en-US" sz="2800" dirty="0" smtClean="0"/>
              <a:t>インストーラを用いた、エンドユーザーの視点に立ったゲートウェイシステム全体の動作</a:t>
            </a:r>
            <a:r>
              <a:rPr kumimoji="1" lang="ja-JP" altLang="en-US" sz="2800" dirty="0" smtClean="0"/>
              <a:t>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dirty="0" smtClean="0"/>
              <a:t>シン・テレワークシステムのハイパースケール版の仕組みにより、コントローラの冗長が可能である。</a:t>
            </a:r>
            <a:endParaRPr kumimoji="1" lang="en-US" altLang="ja-JP" sz="1800" dirty="0" smtClean="0"/>
          </a:p>
          <a:p>
            <a:pPr lvl="1">
              <a:lnSpc>
                <a:spcPct val="110000"/>
              </a:lnSpc>
            </a:pPr>
            <a:r>
              <a:rPr kumimoji="1" lang="ja-JP" altLang="en-US" sz="1800" dirty="0" smtClean="0"/>
              <a:t>コントローラおよび中継ゲートウェイにおける設定が必要である。</a:t>
            </a:r>
          </a:p>
          <a:p>
            <a:pPr lvl="1">
              <a:lnSpc>
                <a:spcPct val="110000"/>
              </a:lnSpc>
            </a:pPr>
            <a:r>
              <a:rPr kumimoji="1" lang="ja-JP" altLang="en-US" sz="1800" dirty="0" smtClean="0"/>
              <a:t>特定の </a:t>
            </a:r>
            <a:r>
              <a:rPr kumimoji="1" lang="en-US" altLang="ja-JP" sz="1800" dirty="0" smtClean="0"/>
              <a:t>VM </a:t>
            </a:r>
            <a:r>
              <a:rPr kumimoji="1" lang="ja-JP" altLang="en-US" sz="1800"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02255"/>
            <a:ext cx="345488" cy="729297"/>
          </a:xfrm>
          <a:prstGeom prst="righ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63124" y="3862689"/>
            <a:ext cx="3673366" cy="461665"/>
          </a:xfrm>
          <a:prstGeom prst="rect">
            <a:avLst/>
          </a:prstGeom>
          <a:noFill/>
        </p:spPr>
        <p:txBody>
          <a:bodyPr wrap="square" rtlCol="0">
            <a:spAutoFit/>
          </a:bodyPr>
          <a:lstStyle/>
          <a:p>
            <a:r>
              <a:rPr kumimoji="1" lang="ja-JP" altLang="en-US" sz="2400" b="1" dirty="0" smtClean="0">
                <a:solidFill>
                  <a:schemeClr val="accent6">
                    <a:lumMod val="50000"/>
                  </a:schemeClr>
                </a:solidFill>
              </a:rPr>
              <a:t>本ドキュメントで述べる手法</a:t>
            </a:r>
            <a:endParaRPr kumimoji="1" lang="ja-JP" altLang="en-US" sz="2400" b="1" dirty="0">
              <a:solidFill>
                <a:schemeClr val="accent6">
                  <a:lumMod val="50000"/>
                </a:schemeClr>
              </a:solidFill>
            </a:endParaRPr>
          </a:p>
        </p:txBody>
      </p:sp>
    </p:spTree>
    <p:extLst>
      <p:ext uri="{BB962C8B-B14F-4D97-AF65-F5344CB8AC3E}">
        <p14:creationId xmlns:p14="http://schemas.microsoft.com/office/powerpoint/2010/main" val="22694763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124</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kumimoji="1" lang="en-US" altLang="ja-JP" sz="8800" dirty="0" smtClean="0"/>
              <a:t>.</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a:t>
            </a:r>
            <a:r>
              <a:rPr kumimoji="1" lang="en-US" altLang="ja-JP" sz="3600" dirty="0" smtClean="0"/>
              <a:t>.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a:t>
            </a:r>
            <a:r>
              <a:rPr kumimoji="1" lang="en-US" altLang="ja-JP" sz="3200" dirty="0" smtClean="0"/>
              <a:t>.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a:t>
            </a:r>
            <a:r>
              <a:rPr kumimoji="1" lang="en-US" altLang="ja-JP" sz="3600" dirty="0" smtClean="0"/>
              <a:t>. </a:t>
            </a:r>
            <a:r>
              <a:rPr kumimoji="1" lang="ja-JP" altLang="en-US" sz="3600" dirty="0" smtClean="0"/>
              <a:t>中継システムに</a:t>
            </a:r>
            <a:r>
              <a:rPr kumimoji="1" lang="ja-JP" altLang="en-US" sz="3600" dirty="0" smtClean="0"/>
              <a:t>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ja-JP" altLang="en-US" dirty="0" smtClean="0"/>
              <a:t>、</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smtClean="0">
                <a:solidFill>
                  <a:schemeClr val="bg1"/>
                </a:solidFill>
                <a:latin typeface="Consolas" panose="020B0609020204030204" pitchFamily="49" charset="0"/>
              </a:rPr>
              <a:t>'2020/06/01‘</a:t>
            </a: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r>
              <a:rPr lang="en-US" altLang="ja-JP" sz="1600" dirty="0" smtClean="0">
                <a:solidFill>
                  <a:schemeClr val="bg1"/>
                </a:solidFill>
                <a:latin typeface="Consolas" panose="020B0609020204030204" pitchFamily="49" charset="0"/>
              </a:rPr>
              <a:t>‘</a:t>
            </a: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a:t>
            </a:r>
            <a:r>
              <a:rPr kumimoji="1" lang="ja-JP" altLang="en-US" sz="2800" dirty="0" smtClean="0"/>
              <a:t>の </a:t>
            </a:r>
            <a:r>
              <a:rPr kumimoji="1" lang="en-US" altLang="ja-JP" sz="2800" dirty="0" smtClean="0"/>
              <a:t>Linux </a:t>
            </a:r>
            <a:r>
              <a:rPr kumimoji="1" lang="ja-JP" altLang="en-US" sz="2800" dirty="0" smtClean="0"/>
              <a:t>カーネル</a:t>
            </a:r>
            <a:r>
              <a:rPr kumimoji="1" lang="ja-JP" altLang="en-US" sz="2800" dirty="0" smtClean="0"/>
              <a:t>のクオータ値等の推奨</a:t>
            </a:r>
            <a:r>
              <a:rPr kumimoji="1" lang="ja-JP" altLang="en-US" sz="2800" dirty="0" smtClean="0"/>
              <a:t>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r>
              <a:rPr kumimoji="1" lang="ja-JP" altLang="en-US" dirty="0" smtClean="0"/>
              <a:t>。</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a:t>
            </a:r>
            <a:r>
              <a:rPr lang="en-US" altLang="ja-JP" dirty="0" smtClean="0"/>
              <a:t>00 </a:t>
            </a:r>
            <a:r>
              <a:rPr lang="ja-JP" altLang="en-US" dirty="0" smtClean="0"/>
              <a:t>というように設定するとよい。</a:t>
            </a:r>
            <a:endParaRPr lang="ja-JP" altLang="en-US" dirty="0" smtClean="0"/>
          </a:p>
        </p:txBody>
      </p:sp>
    </p:spTree>
    <p:extLst>
      <p:ext uri="{BB962C8B-B14F-4D97-AF65-F5344CB8AC3E}">
        <p14:creationId xmlns:p14="http://schemas.microsoft.com/office/powerpoint/2010/main" val="39979334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ja-JP" altLang="en-US" sz="1400" dirty="0" smtClean="0"/>
              <a:t>。</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ja-JP" altLang="en-US" sz="1400" dirty="0" smtClean="0"/>
              <a:t>。</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a:t>
            </a:r>
            <a:r>
              <a:rPr lang="ja-JP" altLang="en-US" sz="1400" dirty="0" smtClean="0"/>
              <a:t>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ja-JP" altLang="en-US" sz="1100" dirty="0" smtClean="0"/>
              <a:t>。</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a:t>
            </a:r>
            <a:r>
              <a:rPr kumimoji="1" lang="ja-JP" altLang="en-US" sz="1100" dirty="0" smtClean="0"/>
              <a:t>の証明書の有効</a:t>
            </a:r>
            <a:r>
              <a:rPr kumimoji="1" lang="ja-JP" altLang="en-US" sz="1100" dirty="0" smtClean="0"/>
              <a:t>期限は、チェック</a:t>
            </a:r>
            <a:r>
              <a:rPr kumimoji="1" lang="ja-JP" altLang="en-US" sz="1100" dirty="0" smtClean="0"/>
              <a:t>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a:t>
            </a:r>
            <a:r>
              <a:rPr lang="ja-JP" altLang="en-US" sz="1100" dirty="0" smtClean="0"/>
              <a:t>。コントローラ側または中継ゲートウェイ側の機密性の管理体制が信頼できない場合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a:t>
            </a:r>
            <a:r>
              <a:rPr lang="ja-JP" altLang="en-US" sz="1200" dirty="0" smtClean="0"/>
              <a:t>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a:t>
            </a:r>
            <a:r>
              <a:rPr lang="en-US" altLang="ja-JP" sz="1200" b="1" dirty="0" smtClean="0">
                <a:solidFill>
                  <a:schemeClr val="accent6">
                    <a:lumMod val="75000"/>
                  </a:schemeClr>
                </a:solidFill>
              </a:rPr>
              <a:t>/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a:t>
            </a:r>
            <a:r>
              <a:rPr lang="ja-JP" altLang="en-US" sz="1100" dirty="0" smtClean="0"/>
              <a:t>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a:t>
            </a:r>
            <a:r>
              <a:rPr lang="ja-JP" altLang="en-US" sz="1100" dirty="0" smtClean="0"/>
              <a:t>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a:t>
            </a:r>
            <a:r>
              <a:rPr lang="ja-JP" altLang="en-US" sz="3200" dirty="0" smtClean="0"/>
              <a:t>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2019 (</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a:t>
            </a:r>
            <a:r>
              <a:rPr kumimoji="1" lang="ja-JP" altLang="en-US" sz="2000" dirty="0" smtClean="0"/>
              <a:t>にアプリケーションのソースコード</a:t>
            </a:r>
            <a:r>
              <a:rPr kumimoji="1" lang="ja-JP" altLang="en-US" sz="2000" dirty="0" smtClean="0"/>
              <a:t>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kumimoji="1" lang="ja-JP" altLang="en-US" sz="2000" dirty="0" smtClean="0"/>
              <a:t>。「</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r>
              <a:rPr lang="ja-JP" altLang="en-US" sz="2000" dirty="0" smtClean="0"/>
              <a:t>。</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a:t>
            </a:r>
            <a:r>
              <a:rPr kumimoji="1" lang="ja-JP" altLang="en-US" sz="2000" dirty="0" smtClean="0"/>
              <a:t>を参照する</a:t>
            </a:r>
            <a:r>
              <a:rPr kumimoji="1" lang="ja-JP" altLang="en-US" sz="2000" dirty="0" smtClean="0"/>
              <a:t>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a:t>
            </a:r>
            <a:r>
              <a:rPr kumimoji="1" lang="ja-JP" altLang="en-US" sz="3600" dirty="0" smtClean="0"/>
              <a:t>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17</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r>
              <a:rPr lang="ja-JP" altLang="en-US" sz="1200" dirty="0" smtClean="0"/>
              <a:t>。</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は、中継ゲートウェイの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smtClean="0"/>
              <a:t>で同一しなければならない。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r>
              <a:rPr kumimoji="1" lang="ja-JP" altLang="en-US" dirty="0" smtClean="0"/>
              <a:t>。</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a:t>
            </a:r>
            <a:r>
              <a:rPr kumimoji="1" lang="en-US" altLang="ja-JP" sz="2400" dirty="0" smtClean="0"/>
              <a:t>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kumimoji="1" lang="en-US" altLang="ja-JP" sz="6600" dirty="0" smtClean="0"/>
              <a:t>.</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a:t>
            </a:r>
            <a:r>
              <a:rPr kumimoji="1" lang="ja-JP" altLang="en-US" sz="1600" dirty="0" smtClean="0"/>
              <a:t>活用</a:t>
            </a:r>
            <a:r>
              <a:rPr kumimoji="1" lang="ja-JP" altLang="en-US" sz="1600" dirty="0" smtClean="0"/>
              <a:t>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a:t>
            </a:r>
            <a:r>
              <a:rPr kumimoji="1" lang="ja-JP" altLang="en-US" sz="1400" dirty="0" smtClean="0"/>
              <a:t>専用に </a:t>
            </a:r>
            <a:r>
              <a:rPr kumimoji="1" lang="en-US" altLang="ja-JP" sz="1400" dirty="0" smtClean="0"/>
              <a:t>AWS </a:t>
            </a:r>
            <a:r>
              <a:rPr kumimoji="1" lang="ja-JP" altLang="en-US" sz="1400" dirty="0" smtClean="0"/>
              <a:t>アカウントを作成した場合、不要になったら、アカウントを削除することをお勧めする</a:t>
            </a:r>
            <a:r>
              <a:rPr kumimoji="1" lang="ja-JP" altLang="en-US" sz="1400" dirty="0" smtClean="0"/>
              <a:t>。</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a:t>
            </a:r>
            <a:r>
              <a:rPr lang="ja-JP" altLang="en-US" sz="3200" dirty="0" smtClean="0"/>
              <a:t>の</a:t>
            </a:r>
            <a:r>
              <a:rPr lang="ja-JP" altLang="en-US" sz="3200" dirty="0" smtClean="0"/>
              <a:t>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endParaRPr lang="ja-JP" altLang="en-US" dirty="0" smtClean="0"/>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462213"/>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a:t>
            </a:r>
            <a:r>
              <a:rPr lang="ja-JP" altLang="en-US" sz="1400" dirty="0" smtClean="0"/>
              <a:t>ようにする。</a:t>
            </a:r>
            <a:endParaRPr lang="ja-JP" altLang="en-US" sz="1400" dirty="0" smtClean="0"/>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a:t>
            </a:r>
            <a:r>
              <a:rPr kumimoji="1" lang="en-US" altLang="ja-JP" sz="2400" dirty="0" smtClean="0"/>
              <a:t>.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162"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a:t>
            </a:r>
            <a:r>
              <a:rPr lang="ja-JP" altLang="en-US" dirty="0" smtClean="0"/>
              <a:t>インスタンス」</a:t>
            </a:r>
            <a:r>
              <a:rPr lang="ja-JP" altLang="en-US" dirty="0" smtClean="0"/>
              <a:t>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SDK</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にアクセスするとよい。</a:t>
            </a:r>
            <a:endParaRPr lang="en-US" altLang="ja-JP" dirty="0" smtClean="0"/>
          </a:p>
          <a:p>
            <a:r>
              <a:rPr lang="ja-JP" altLang="en-US" dirty="0" smtClean="0"/>
              <a:t>本文書作成時では、「</a:t>
            </a:r>
            <a:r>
              <a:rPr lang="en-US" altLang="ja-JP" dirty="0"/>
              <a:t>dotnet-sdk-5.0.101-win-x64.exe</a:t>
            </a:r>
            <a:r>
              <a:rPr lang="ja-JP" altLang="en-US" dirty="0" smtClean="0"/>
              <a:t>」というファイルが最新版である。</a:t>
            </a:r>
            <a:r>
              <a:rPr lang="en-US" altLang="ja-JP" dirty="0" smtClean="0"/>
              <a:t>※ V5.0.x </a:t>
            </a:r>
            <a:r>
              <a:rPr lang="ja-JP" altLang="en-US" dirty="0" smtClean="0"/>
              <a:t>系の最新版を入れること。</a:t>
            </a:r>
            <a:endParaRPr lang="en-US" altLang="ja-JP" dirty="0" smtClean="0"/>
          </a:p>
        </p:txBody>
      </p:sp>
      <p:pic>
        <p:nvPicPr>
          <p:cNvPr id="8" name="図 7"/>
          <p:cNvPicPr>
            <a:picLocks noChangeAspect="1"/>
          </p:cNvPicPr>
          <p:nvPr/>
        </p:nvPicPr>
        <p:blipFill>
          <a:blip r:embed="rId3"/>
          <a:stretch>
            <a:fillRect/>
          </a:stretch>
        </p:blipFill>
        <p:spPr>
          <a:xfrm>
            <a:off x="4176713" y="4904562"/>
            <a:ext cx="2474858" cy="1842735"/>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endParaRPr lang="ja-JP" altLang="en-US" dirty="0" smtClean="0"/>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endParaRPr lang="en-US" altLang="ja-JP" dirty="0" smtClean="0"/>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a:t>
            </a:r>
            <a:r>
              <a:rPr lang="ja-JP" altLang="en-US" dirty="0" smtClean="0"/>
              <a:t>インストールする。</a:t>
            </a:r>
            <a:endParaRPr lang="ja-JP" altLang="en-US" dirty="0" smtClean="0"/>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endParaRPr lang="ja-JP" altLang="en-US" dirty="0" smtClean="0"/>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beta7preview8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endParaRPr lang="ja-JP" altLang="en-US" dirty="0" smtClean="0"/>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a:t>
            </a:r>
            <a:r>
              <a:rPr lang="ja-JP" altLang="en-US" dirty="0" smtClean="0"/>
              <a:t>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endParaRPr lang="ja-JP" altLang="en-US" dirty="0" smtClean="0"/>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endParaRPr lang="ja-JP" altLang="en-US" dirty="0" smtClean="0"/>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beta7preview8</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a:t>
            </a:r>
            <a:r>
              <a:rPr kumimoji="1" lang="en-US" altLang="ja-JP" sz="6000" dirty="0" smtClean="0"/>
              <a:t>.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a:t>
            </a:r>
            <a:r>
              <a:rPr kumimoji="1" lang="ja-JP" altLang="en-US" sz="1200" dirty="0" smtClean="0"/>
              <a:t>、統計情報を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a:t>
            </a:r>
            <a:r>
              <a:rPr lang="ja-JP" altLang="en-US" sz="1200" dirty="0" smtClean="0"/>
              <a:t>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r>
              <a:rPr lang="ja-JP" altLang="en-US" sz="1200" dirty="0" smtClean="0"/>
              <a:t>。</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a:t>
            </a:r>
            <a:r>
              <a:rPr kumimoji="1" lang="ja-JP" altLang="en-US" sz="1600" dirty="0" smtClean="0"/>
              <a:t>活用</a:t>
            </a:r>
            <a:r>
              <a:rPr kumimoji="1" lang="ja-JP" altLang="en-US" sz="1600" dirty="0" smtClean="0"/>
              <a:t>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a:t>
            </a:r>
            <a:r>
              <a:rPr kumimoji="1" lang="ja-JP" altLang="en-US" sz="1400" dirty="0" smtClean="0"/>
              <a:t>専用に </a:t>
            </a:r>
            <a:r>
              <a:rPr kumimoji="1" lang="en-US" altLang="ja-JP" sz="1400" dirty="0" smtClean="0"/>
              <a:t>AWS </a:t>
            </a:r>
            <a:r>
              <a:rPr kumimoji="1" lang="ja-JP" altLang="en-US" sz="1400" dirty="0" smtClean="0"/>
              <a:t>アカウントを作成した場合、不要になったら、アカウントを削除することをお勧めする</a:t>
            </a:r>
            <a:r>
              <a:rPr kumimoji="1" lang="ja-JP" altLang="en-US" sz="1400" dirty="0" smtClean="0"/>
              <a:t>。</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a:t>
            </a:r>
            <a:r>
              <a:rPr kumimoji="1" lang="en-US" altLang="ja-JP" sz="3200" dirty="0" smtClean="0"/>
              <a:t>. AWS </a:t>
            </a:r>
            <a:r>
              <a:rPr kumimoji="1" lang="ja-JP" altLang="en-US" sz="3200" dirty="0" smtClean="0"/>
              <a:t>の </a:t>
            </a:r>
            <a:r>
              <a:rPr lang="en-US" altLang="ja-JP" sz="3200" dirty="0"/>
              <a:t>Ubuntu </a:t>
            </a:r>
            <a:r>
              <a:rPr lang="en-US" altLang="ja-JP" sz="3200" dirty="0" smtClean="0"/>
              <a:t>Linux </a:t>
            </a:r>
            <a:r>
              <a:rPr lang="ja-JP" altLang="en-US" sz="3200" dirty="0" smtClean="0"/>
              <a:t>サーバー</a:t>
            </a:r>
            <a:r>
              <a:rPr lang="ja-JP" altLang="en-US" sz="3200" dirty="0" smtClean="0"/>
              <a:t>の</a:t>
            </a:r>
            <a:r>
              <a:rPr lang="ja-JP" altLang="en-US" sz="3200" dirty="0" smtClean="0"/>
              <a:t>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endParaRPr lang="ja-JP" altLang="en-US" dirty="0" smtClean="0"/>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523768"/>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a:t>
            </a:r>
            <a:r>
              <a:rPr lang="ja-JP" altLang="en-US" sz="1400" dirty="0" smtClean="0"/>
              <a:t>ようにする。</a:t>
            </a:r>
            <a:endParaRPr lang="ja-JP" altLang="en-US" sz="1400" dirty="0" smtClean="0"/>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a:t>
            </a:r>
            <a:r>
              <a:rPr lang="ja-JP" altLang="en-US" dirty="0" smtClean="0"/>
              <a:t>インスタンス」</a:t>
            </a:r>
            <a:r>
              <a:rPr lang="ja-JP" altLang="en-US" dirty="0" smtClean="0"/>
              <a:t>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9678" y="100864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1587340"/>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230930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8" name="テキスト ボックス 7"/>
          <p:cNvSpPr txBox="1"/>
          <p:nvPr/>
        </p:nvSpPr>
        <p:spPr>
          <a:xfrm>
            <a:off x="360310" y="293893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59138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a:t>
            </a:r>
            <a:r>
              <a:rPr lang="en-US" altLang="ja-JP" dirty="0" smtClean="0"/>
              <a:t>SDK </a:t>
            </a:r>
            <a:r>
              <a:rPr lang="ja-JP" altLang="en-US" dirty="0" smtClean="0"/>
              <a:t>のインストールを行なう。</a:t>
            </a:r>
            <a:endParaRPr lang="en-US" altLang="ja-JP" dirty="0" smtClean="0"/>
          </a:p>
          <a:p>
            <a:r>
              <a:rPr lang="ja-JP" altLang="en-US" dirty="0" smtClean="0"/>
              <a:t>以下は、</a:t>
            </a:r>
            <a:r>
              <a:rPr lang="en-US" altLang="ja-JP" dirty="0" smtClean="0"/>
              <a:t>Ubuntu 16.04 / 18.04 / 20.04 </a:t>
            </a:r>
            <a:r>
              <a:rPr lang="ja-JP" altLang="en-US" dirty="0" err="1" smtClean="0"/>
              <a:t>での</a:t>
            </a:r>
            <a:r>
              <a:rPr lang="ja-JP" altLang="en-US" dirty="0" smtClean="0"/>
              <a:t>操作方法を示す。</a:t>
            </a:r>
            <a:endParaRPr lang="en-US" altLang="ja-JP" dirty="0" smtClean="0"/>
          </a:p>
        </p:txBody>
      </p:sp>
      <p:sp>
        <p:nvSpPr>
          <p:cNvPr id="9" name="テキスト ボックス 8"/>
          <p:cNvSpPr txBox="1"/>
          <p:nvPr/>
        </p:nvSpPr>
        <p:spPr>
          <a:xfrm>
            <a:off x="222382" y="207066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https://packages.microsoft.com/config/ubuntu/20.04/packages-microsoft-prod.deb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2" name="テキスト ボックス 1"/>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0" name="テキスト ボックス 9"/>
          <p:cNvSpPr txBox="1"/>
          <p:nvPr/>
        </p:nvSpPr>
        <p:spPr>
          <a:xfrm>
            <a:off x="222382" y="3235155"/>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packages.microsoft.com/config/ubuntu/18.04/packages-microsoft-prod.deb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1" name="テキスト ボックス 10"/>
          <p:cNvSpPr txBox="1"/>
          <p:nvPr/>
        </p:nvSpPr>
        <p:spPr>
          <a:xfrm>
            <a:off x="222382" y="2851403"/>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2" name="テキスト ボックス 11"/>
          <p:cNvSpPr txBox="1"/>
          <p:nvPr/>
        </p:nvSpPr>
        <p:spPr>
          <a:xfrm>
            <a:off x="222382" y="431878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packages.microsoft.com/config/ubuntu/16.04/packages-microsoft-prod.deb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3" name="テキスト ボックス 12"/>
          <p:cNvSpPr txBox="1"/>
          <p:nvPr/>
        </p:nvSpPr>
        <p:spPr>
          <a:xfrm>
            <a:off x="222382" y="3935030"/>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4" name="テキスト ボックス 13"/>
          <p:cNvSpPr txBox="1"/>
          <p:nvPr/>
        </p:nvSpPr>
        <p:spPr>
          <a:xfrm>
            <a:off x="332741" y="5186855"/>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docs.microsoft.com/ja-jp/dotnet/core/install/linux</a:t>
            </a:r>
            <a:endParaRPr lang="ja-JP" altLang="en-US"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5.0.101</a:t>
            </a: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5.0.101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12" name="テキスト ボックス 11"/>
          <p:cNvSpPr txBox="1"/>
          <p:nvPr/>
        </p:nvSpPr>
        <p:spPr>
          <a:xfrm>
            <a:off x="222381" y="432699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将来のデバッグが必要になった時のために </a:t>
            </a:r>
            <a:r>
              <a:rPr lang="en-US" altLang="ja-JP" dirty="0" err="1" smtClean="0"/>
              <a:t>dotnet</a:t>
            </a:r>
            <a:r>
              <a:rPr lang="en-US" altLang="ja-JP" dirty="0" smtClean="0"/>
              <a:t>-dump </a:t>
            </a:r>
            <a:r>
              <a:rPr lang="ja-JP" altLang="en-US" dirty="0" smtClean="0"/>
              <a:t>を予めインストールする。</a:t>
            </a:r>
            <a:endParaRPr lang="en-US" altLang="ja-JP" dirty="0" smtClean="0"/>
          </a:p>
        </p:txBody>
      </p:sp>
      <p:sp>
        <p:nvSpPr>
          <p:cNvPr id="13" name="テキスト ボックス 12"/>
          <p:cNvSpPr txBox="1"/>
          <p:nvPr/>
        </p:nvSpPr>
        <p:spPr>
          <a:xfrm>
            <a:off x="222382" y="506565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tool install -g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-dump</a:t>
            </a:r>
            <a:endParaRPr kumimoji="1" lang="ja-JP" altLang="en-US" dirty="0">
              <a:solidFill>
                <a:schemeClr val="bg1"/>
              </a:solidFill>
              <a:latin typeface="Consolas" panose="020B0609020204030204" pitchFamily="49" charset="0"/>
            </a:endParaRPr>
          </a:p>
        </p:txBody>
      </p:sp>
      <p:sp>
        <p:nvSpPr>
          <p:cNvPr id="14" name="テキスト ボックス 13"/>
          <p:cNvSpPr txBox="1"/>
          <p:nvPr/>
        </p:nvSpPr>
        <p:spPr>
          <a:xfrm>
            <a:off x="222381" y="4696326"/>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5" name="テキスト ボックス 14"/>
          <p:cNvSpPr txBox="1"/>
          <p:nvPr/>
        </p:nvSpPr>
        <p:spPr>
          <a:xfrm>
            <a:off x="182967" y="5446996"/>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6" name="テキスト ボックス 15"/>
          <p:cNvSpPr txBox="1"/>
          <p:nvPr/>
        </p:nvSpPr>
        <p:spPr>
          <a:xfrm>
            <a:off x="860053" y="5885880"/>
            <a:ext cx="10972800" cy="46166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You can invoke the tool using the following command: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a:t>
            </a:r>
          </a:p>
          <a:p>
            <a:r>
              <a:rPr lang="en-US" altLang="ja-JP" sz="1200" dirty="0">
                <a:solidFill>
                  <a:schemeClr val="bg1"/>
                </a:solidFill>
                <a:latin typeface="Consolas" panose="020B0609020204030204" pitchFamily="49" charset="0"/>
              </a:rPr>
              <a:t>Tool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 (version '5.0.160202') was successfully installed.</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a:t>
            </a:r>
            <a:r>
              <a:rPr lang="ja-JP" altLang="en-US" dirty="0" smtClean="0"/>
              <a:t>インストールする。</a:t>
            </a:r>
            <a:endParaRPr lang="ja-JP" altLang="en-US" dirty="0" smtClean="0"/>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endParaRPr lang="ja-JP" altLang="en-US" dirty="0" smtClean="0"/>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beta7preview8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1671388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endParaRPr lang="ja-JP" altLang="en-US" dirty="0" smtClean="0"/>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222108"/>
            <a:ext cx="4958847" cy="2590499"/>
          </a:xfrm>
          <a:prstGeom prst="rect">
            <a:avLst/>
          </a:prstGeom>
        </p:spPr>
      </p:pic>
      <p:pic>
        <p:nvPicPr>
          <p:cNvPr id="2" name="図 1"/>
          <p:cNvPicPr>
            <a:picLocks noChangeAspect="1"/>
          </p:cNvPicPr>
          <p:nvPr/>
        </p:nvPicPr>
        <p:blipFill>
          <a:blip r:embed="rId3"/>
          <a:stretch>
            <a:fillRect/>
          </a:stretch>
        </p:blipFill>
        <p:spPr>
          <a:xfrm>
            <a:off x="518065" y="3222108"/>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a:t>
            </a:r>
            <a:r>
              <a:rPr lang="ja-JP" altLang="en-US" dirty="0" smtClean="0"/>
              <a:t>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endParaRPr lang="ja-JP" altLang="en-US" dirty="0" smtClean="0"/>
          </a:p>
        </p:txBody>
      </p:sp>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a:t>
            </a:r>
            <a:r>
              <a:rPr kumimoji="1" lang="ja-JP" altLang="en-US" dirty="0" smtClean="0"/>
              <a:t>サービスと</a:t>
            </a:r>
            <a:r>
              <a:rPr kumimoji="1" lang="ja-JP" altLang="en-US" dirty="0" smtClean="0"/>
              <a:t>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801314"/>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endParaRPr lang="ja-JP" altLang="en-US" dirty="0" smtClean="0"/>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beta7preview8</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a:t>
            </a:r>
            <a:r>
              <a:rPr kumimoji="1" lang="ja-JP" altLang="en-US" sz="4000" dirty="0" smtClean="0"/>
              <a:t>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a:t>
            </a:r>
            <a:r>
              <a:rPr kumimoji="1" lang="en-US" altLang="ja-JP" dirty="0" smtClean="0"/>
              <a:t>.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a:t>
            </a:r>
            <a:r>
              <a:rPr kumimoji="1" lang="ja-JP" altLang="en-US" sz="1600" dirty="0" smtClean="0"/>
              <a:t>活用</a:t>
            </a:r>
            <a:r>
              <a:rPr kumimoji="1" lang="ja-JP" altLang="en-US" sz="1600" dirty="0" smtClean="0"/>
              <a:t>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a:t>
            </a:r>
            <a:r>
              <a:rPr kumimoji="1" lang="ja-JP" altLang="en-US" sz="1400" dirty="0" smtClean="0"/>
              <a:t>専用に </a:t>
            </a:r>
            <a:r>
              <a:rPr kumimoji="1" lang="en-US" altLang="ja-JP" sz="1400" dirty="0" smtClean="0"/>
              <a:t>AWS </a:t>
            </a:r>
            <a:r>
              <a:rPr kumimoji="1" lang="ja-JP" altLang="en-US" sz="1400" dirty="0" smtClean="0"/>
              <a:t>アカウントを作成した場合、不要になったら、アカウントを削除することをお勧めする</a:t>
            </a:r>
            <a:r>
              <a:rPr kumimoji="1" lang="ja-JP" altLang="en-US" sz="1400" dirty="0" smtClean="0"/>
              <a:t>。</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a:t>
            </a:r>
            <a:r>
              <a:rPr kumimoji="1" lang="en-US" altLang="ja-JP" sz="3200" dirty="0" smtClean="0"/>
              <a:t>. AWS </a:t>
            </a:r>
            <a:r>
              <a:rPr kumimoji="1" lang="ja-JP" altLang="en-US" sz="3200" dirty="0" smtClean="0"/>
              <a:t>の </a:t>
            </a:r>
            <a:r>
              <a:rPr lang="en-US" altLang="ja-JP" sz="3200" dirty="0" smtClean="0"/>
              <a:t>Ubuntu Linux </a:t>
            </a:r>
            <a:r>
              <a:rPr lang="ja-JP" altLang="en-US" sz="3200" dirty="0" smtClean="0"/>
              <a:t>サーバー</a:t>
            </a:r>
            <a:r>
              <a:rPr lang="ja-JP" altLang="en-US" sz="3200" dirty="0" smtClean="0"/>
              <a:t>の</a:t>
            </a:r>
            <a:r>
              <a:rPr lang="ja-JP" altLang="en-US" sz="3200" dirty="0" smtClean="0"/>
              <a:t>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r>
              <a:rPr lang="en-US" altLang="ja-JP" sz="1400" dirty="0" smtClean="0"/>
              <a:t>)</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r>
              <a:rPr kumimoji="1" lang="ja-JP" altLang="en-US" sz="1400" dirty="0" smtClean="0"/>
              <a:t>」</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a:t>
            </a:r>
            <a:r>
              <a:rPr kumimoji="1" lang="ja-JP" altLang="en-US" sz="1400" dirty="0" smtClean="0"/>
              <a:t>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endParaRPr lang="ja-JP" altLang="en-US" dirty="0" smtClean="0"/>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dirty="0"/>
              <a:t>「ステップ </a:t>
            </a:r>
            <a:r>
              <a:rPr lang="en-US" altLang="ja-JP" dirty="0"/>
              <a:t>4: </a:t>
            </a:r>
            <a:r>
              <a:rPr lang="ja-JP" altLang="en-US" dirty="0"/>
              <a:t>ストレージの追加」はデフォルトのままでよい</a:t>
            </a:r>
            <a:r>
              <a:rPr lang="ja-JP" altLang="en-US" dirty="0" smtClean="0"/>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endParaRPr lang="ja-JP" altLang="en-US" dirty="0" smtClean="0"/>
          </a:p>
        </p:txBody>
      </p:sp>
      <p:pic>
        <p:nvPicPr>
          <p:cNvPr id="6" name="図 5"/>
          <p:cNvPicPr>
            <a:picLocks noChangeAspect="1"/>
          </p:cNvPicPr>
          <p:nvPr/>
        </p:nvPicPr>
        <p:blipFill>
          <a:blip r:embed="rId2"/>
          <a:stretch>
            <a:fillRect/>
          </a:stretch>
        </p:blipFill>
        <p:spPr>
          <a:xfrm>
            <a:off x="1079040" y="3288134"/>
            <a:ext cx="9244505" cy="2391323"/>
          </a:xfrm>
          <a:prstGeom prst="rect">
            <a:avLst/>
          </a:prstGeom>
        </p:spPr>
      </p:pic>
      <p:sp>
        <p:nvSpPr>
          <p:cNvPr id="7" name="正方形/長方形 6"/>
          <p:cNvSpPr/>
          <p:nvPr/>
        </p:nvSpPr>
        <p:spPr>
          <a:xfrm>
            <a:off x="1125315" y="4494681"/>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17432" y="5346019"/>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a:t>
            </a:r>
            <a:r>
              <a:rPr kumimoji="1" lang="en-US" altLang="ja-JP" dirty="0" smtClean="0"/>
              <a:t>.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https://thintele:MikakaNet2020@github.com/IPA-CyberLab/IPA-DN-ThinApps-Private.git --recursive -b </a:t>
            </a:r>
            <a:r>
              <a:rPr lang="en-US" altLang="ja-JP" sz="1200" dirty="0" smtClean="0">
                <a:solidFill>
                  <a:schemeClr val="bg1"/>
                </a:solidFill>
                <a:latin typeface="Consolas" panose="020B0609020204030204" pitchFamily="49" charset="0"/>
              </a:rPr>
              <a:t>beta7preview8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a:t>
            </a:r>
            <a:r>
              <a:rPr kumimoji="1" lang="ja-JP" altLang="en-US" dirty="0" smtClean="0"/>
              <a:t>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ファイルが </a:t>
            </a:r>
            <a:r>
              <a:rPr kumimoji="1" lang="en-US" altLang="ja-JP" dirty="0" smtClean="0"/>
              <a:t>ThinGate.ini </a:t>
            </a:r>
            <a:r>
              <a:rPr kumimoji="1" lang="ja-JP" altLang="en-US" dirty="0" smtClean="0"/>
              <a:t>ファイルに上書きされる。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a:t>
            </a:r>
            <a:r>
              <a:rPr kumimoji="1" lang="ja-JP" altLang="en-US" sz="3600" dirty="0" smtClean="0"/>
              <a:t>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a:t>
            </a:r>
            <a:r>
              <a:rPr lang="ja-JP" altLang="en-US" dirty="0" smtClean="0"/>
              <a:t>正しく稼働して</a:t>
            </a:r>
            <a:r>
              <a:rPr lang="ja-JP" altLang="en-US" dirty="0" smtClean="0"/>
              <a:t>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a:t>
            </a:r>
            <a:r>
              <a:rPr kumimoji="1" lang="ja-JP" altLang="en-US" sz="1400" dirty="0" smtClean="0"/>
              <a:t>、中継ゲートウェイのグローバル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a:t>
            </a:r>
            <a:r>
              <a:rPr kumimoji="1" lang="en-US" altLang="ja-JP" sz="1400" dirty="0" smtClean="0"/>
              <a:t>443 (https) </a:t>
            </a:r>
            <a:r>
              <a:rPr kumimoji="1" lang="ja-JP" altLang="en-US" sz="1400" dirty="0" err="1" smtClean="0"/>
              <a:t>を開</a:t>
            </a:r>
            <a:r>
              <a:rPr kumimoji="1" lang="ja-JP" altLang="en-US" sz="1400" dirty="0" smtClean="0"/>
              <a:t>放しているか</a:t>
            </a:r>
            <a:r>
              <a:rPr kumimoji="1" lang="ja-JP" altLang="en-US" sz="1400" dirty="0" smtClean="0"/>
              <a:t>。</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8342</TotalTime>
  <Words>40888</Words>
  <Application>Microsoft Office PowerPoint</Application>
  <PresentationFormat>ワイド画面</PresentationFormat>
  <Paragraphs>2382</Paragraphs>
  <Slides>196</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196</vt:i4>
      </vt:variant>
    </vt:vector>
  </HeadingPairs>
  <TitlesOfParts>
    <vt:vector size="208"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yagi</cp:lastModifiedBy>
  <cp:revision>3565</cp:revision>
  <dcterms:created xsi:type="dcterms:W3CDTF">2017-10-22T02:50:05Z</dcterms:created>
  <dcterms:modified xsi:type="dcterms:W3CDTF">2020-12-26T17:26:40Z</dcterms:modified>
</cp:coreProperties>
</file>